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8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284" r:id="rId30"/>
    <p:sldId id="286" r:id="rId31"/>
    <p:sldId id="377" r:id="rId32"/>
    <p:sldId id="289" r:id="rId33"/>
    <p:sldId id="290" r:id="rId34"/>
    <p:sldId id="291" r:id="rId35"/>
    <p:sldId id="292" r:id="rId36"/>
    <p:sldId id="379" r:id="rId37"/>
    <p:sldId id="293" r:id="rId38"/>
    <p:sldId id="294" r:id="rId39"/>
    <p:sldId id="295" r:id="rId40"/>
    <p:sldId id="296" r:id="rId41"/>
    <p:sldId id="298" r:id="rId42"/>
    <p:sldId id="299" r:id="rId43"/>
    <p:sldId id="380" r:id="rId44"/>
    <p:sldId id="301" r:id="rId45"/>
    <p:sldId id="302" r:id="rId46"/>
    <p:sldId id="303" r:id="rId47"/>
    <p:sldId id="304" r:id="rId48"/>
    <p:sldId id="381" r:id="rId49"/>
    <p:sldId id="306" r:id="rId50"/>
    <p:sldId id="307" r:id="rId51"/>
    <p:sldId id="308" r:id="rId52"/>
    <p:sldId id="309" r:id="rId53"/>
    <p:sldId id="382" r:id="rId54"/>
    <p:sldId id="311" r:id="rId55"/>
    <p:sldId id="312" r:id="rId56"/>
    <p:sldId id="313" r:id="rId57"/>
    <p:sldId id="38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384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85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386" r:id="rId98"/>
    <p:sldId id="362" r:id="rId99"/>
    <p:sldId id="387" r:id="rId100"/>
    <p:sldId id="367" r:id="rId101"/>
    <p:sldId id="388" r:id="rId102"/>
    <p:sldId id="369" r:id="rId103"/>
    <p:sldId id="370" r:id="rId104"/>
    <p:sldId id="371" r:id="rId105"/>
    <p:sldId id="372" r:id="rId106"/>
    <p:sldId id="373" r:id="rId10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78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1">
            <a:extLst>
              <a:ext uri="{FF2B5EF4-FFF2-40B4-BE49-F238E27FC236}">
                <a16:creationId xmlns:a16="http://schemas.microsoft.com/office/drawing/2014/main" id="{DE1A0976-C3B2-4DFC-A06A-E1150AE3FF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B3029376-1126-4B21-AE66-6DC4ADCC34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1">
            <a:extLst>
              <a:ext uri="{FF2B5EF4-FFF2-40B4-BE49-F238E27FC236}">
                <a16:creationId xmlns:a16="http://schemas.microsoft.com/office/drawing/2014/main" id="{E03A56BA-388A-405D-8BA3-7EB0F9E76C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395B8C0F-0F92-4DAE-8CFD-B28DAD9490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1">
            <a:extLst>
              <a:ext uri="{FF2B5EF4-FFF2-40B4-BE49-F238E27FC236}">
                <a16:creationId xmlns:a16="http://schemas.microsoft.com/office/drawing/2014/main" id="{88F70D4B-0A01-41A1-A3C9-D32EE6FC51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10AC5E9E-9C11-4DE3-B4DC-48150F515F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1060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1">
            <a:extLst>
              <a:ext uri="{FF2B5EF4-FFF2-40B4-BE49-F238E27FC236}">
                <a16:creationId xmlns:a16="http://schemas.microsoft.com/office/drawing/2014/main" id="{B62E073D-0323-4DA3-AAD2-93DE7ADE6F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86D0832A-0511-4E42-9AC3-D6656ABB9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4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8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8.png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8.png"/><Relationship Id="rId4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9.png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b="1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7238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8268F2F3-D6B6-48E7-BBA1-BE6113CB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D55F46E-2734-414A-B8DF-40A0C530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7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9EAB67D-F4D5-471F-AAFF-11DD61BD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111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3" name="Picture 5" descr="Learning from Imbalanced Classes - Silicon Valley Data Science">
            <a:extLst>
              <a:ext uri="{FF2B5EF4-FFF2-40B4-BE49-F238E27FC236}">
                <a16:creationId xmlns:a16="http://schemas.microsoft.com/office/drawing/2014/main" id="{2EDDB2AC-318A-47DF-8B5B-50F17B9E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876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09" name="Rectangle 1">
            <a:extLst>
              <a:ext uri="{FF2B5EF4-FFF2-40B4-BE49-F238E27FC236}">
                <a16:creationId xmlns:a16="http://schemas.microsoft.com/office/drawing/2014/main" id="{882AA057-3C4C-4BAD-AE31-9093966C7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Imbalance Problem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A24CBB53-C23C-4BDB-B3FD-BFA1B6691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 simple model: </a:t>
            </a:r>
          </a:p>
          <a:p>
            <a:pPr lvl="1"/>
            <a:r>
              <a:rPr lang="en-US" altLang="en-US" dirty="0"/>
              <a:t>Always predict Class 0</a:t>
            </a:r>
          </a:p>
          <a:p>
            <a:pPr lvl="1"/>
            <a:r>
              <a:rPr lang="en-US" altLang="en-US" dirty="0"/>
              <a:t>accuracy =  9990/10000 = 99.9 %</a:t>
            </a:r>
          </a:p>
          <a:p>
            <a:pPr lvl="1"/>
            <a:r>
              <a:rPr lang="en-US" altLang="en-US" dirty="0"/>
              <a:t> error =  0.1%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Issues</a:t>
            </a:r>
            <a:r>
              <a:rPr lang="en-US" alt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Evaluation: accuracy is misleading.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Learning: Most classifiers try to optimize accuracy/error. </a:t>
            </a:r>
            <a:r>
              <a:rPr lang="en-US" altLang="en-US" b="1" dirty="0"/>
              <a:t>These classifiers will not learn how to find examples of Class 1!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22E6092F-0940-4770-9C9D-C3B6F9524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Evaluation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EBCEB6-D916-4EF8-8139-879FF7926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Do not use accuracy to evaluate for problems with strong class imbalance!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 instead:</a:t>
            </a:r>
          </a:p>
          <a:p>
            <a:r>
              <a:rPr lang="en-US" altLang="en-US" dirty="0"/>
              <a:t>ROC curves and AUC (area under the curve)</a:t>
            </a:r>
          </a:p>
          <a:p>
            <a:r>
              <a:rPr lang="en-US" altLang="en-US" dirty="0"/>
              <a:t>Precision/Recall plots or the F1 Score</a:t>
            </a:r>
          </a:p>
          <a:p>
            <a:r>
              <a:rPr lang="en-US" altLang="en-US" dirty="0"/>
              <a:t>Cohen's Kappa</a:t>
            </a:r>
          </a:p>
          <a:p>
            <a:r>
              <a:rPr lang="en-US" altLang="en-US" dirty="0"/>
              <a:t>Misclassification cost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>
            <a:extLst>
              <a:ext uri="{FF2B5EF4-FFF2-40B4-BE49-F238E27FC236}">
                <a16:creationId xmlns:a16="http://schemas.microsoft.com/office/drawing/2014/main" id="{FEC32DCB-47BB-48A7-B8E5-AFACA44B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225550"/>
            <a:ext cx="4913313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1858" name="Rectangle 2">
            <a:extLst>
              <a:ext uri="{FF2B5EF4-FFF2-40B4-BE49-F238E27FC236}">
                <a16:creationId xmlns:a16="http://schemas.microsoft.com/office/drawing/2014/main" id="{7EB6AEF2-B4A7-4D40-9CB2-4CF690FAE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200D719-D331-4BB4-9575-B4FA1DE35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324350" cy="4351338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Do nothing</a:t>
            </a:r>
            <a:r>
              <a:rPr lang="en-US" altLang="en-US" dirty="0"/>
              <a:t>. Sometimes you get lucky!</a:t>
            </a:r>
          </a:p>
          <a:p>
            <a:r>
              <a:rPr lang="en-US" altLang="en-US" b="1" dirty="0"/>
              <a:t>Balance the data set</a:t>
            </a:r>
            <a:r>
              <a:rPr lang="en-US" altLang="en-US" dirty="0"/>
              <a:t>: Down-sample the majority class and/or up-sample the minority class (use sampling with replacement). Synthesize new examples with SMOTE.</a:t>
            </a:r>
            <a:br>
              <a:rPr lang="en-US" altLang="en-US" dirty="0"/>
            </a:br>
            <a:r>
              <a:rPr lang="en-US" altLang="en-US" dirty="0"/>
              <a:t>This will artificially increase the error for a mistake in the minority class.</a:t>
            </a:r>
          </a:p>
          <a:p>
            <a:r>
              <a:rPr lang="en-US" altLang="en-US" dirty="0"/>
              <a:t>Use </a:t>
            </a:r>
            <a:r>
              <a:rPr lang="en-US" altLang="en-US" b="1" dirty="0"/>
              <a:t>algorithms</a:t>
            </a:r>
            <a:r>
              <a:rPr lang="en-US" altLang="en-US" dirty="0"/>
              <a:t>  that can deal with class imbalance (see next slide).</a:t>
            </a:r>
          </a:p>
          <a:p>
            <a:r>
              <a:rPr lang="en-US" altLang="en-US" dirty="0"/>
              <a:t>Throw away minority examples and switch to an </a:t>
            </a:r>
            <a:r>
              <a:rPr lang="en-US" altLang="en-US" b="1" dirty="0"/>
              <a:t>anomaly detection </a:t>
            </a:r>
            <a:r>
              <a:rPr lang="en-US" altLang="en-US" dirty="0"/>
              <a:t>framework.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454FAC7A-000E-4315-9DF8-3700686D2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44E6B1B6-DB75-43AE-9898-6FD280369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Algorithms that can deal with class imbalance: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Use a classifier that </a:t>
            </a:r>
            <a:r>
              <a:rPr lang="en-US" altLang="en-US" b="1" dirty="0"/>
              <a:t>predict a probability </a:t>
            </a:r>
            <a:r>
              <a:rPr lang="en-US" altLang="en-US" dirty="0"/>
              <a:t>and lower the decision threshold (from the default of .5). We can estimate probabilities for decision trees using the positive and negative training examples in each leaf node.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a </a:t>
            </a:r>
            <a:r>
              <a:rPr lang="en-US" altLang="en-US" b="1" dirty="0"/>
              <a:t>cost-sensitive classifier </a:t>
            </a:r>
            <a:r>
              <a:rPr lang="en-US" altLang="en-US" dirty="0"/>
              <a:t>that considers a cost matrix (not too many are available).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boosting techniques like </a:t>
            </a:r>
            <a:r>
              <a:rPr lang="en-US" altLang="en-US" b="1" dirty="0"/>
              <a:t>AdaBoost</a:t>
            </a:r>
            <a:r>
              <a:rPr lang="en-US" altLang="en-US" dirty="0"/>
              <a:t>.</a:t>
            </a:r>
          </a:p>
        </p:txBody>
      </p:sp>
      <p:pic>
        <p:nvPicPr>
          <p:cNvPr id="122883" name="Picture 3">
            <a:extLst>
              <a:ext uri="{FF2B5EF4-FFF2-40B4-BE49-F238E27FC236}">
                <a16:creationId xmlns:a16="http://schemas.microsoft.com/office/drawing/2014/main" id="{435182FA-5523-4B93-926B-9F0C0363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  <a:p>
            <a:r>
              <a:rPr lang="en-US" altLang="en-US" sz="1700" dirty="0"/>
              <a:t>Accuracy is problematic for </a:t>
            </a:r>
            <a:r>
              <a:rPr lang="en-US" altLang="en-US" sz="1700" b="1" dirty="0"/>
              <a:t>imbalanced data sets</a:t>
            </a:r>
            <a:r>
              <a:rPr lang="en-US" altLang="en-US" sz="1700" dirty="0"/>
              <a:t>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b="1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Nominal Attribute: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Ordinal </a:t>
            </a:r>
            <a:r>
              <a:rPr lang="en-US" altLang="en-US" dirty="0" err="1"/>
              <a:t>Atribute</a:t>
            </a:r>
            <a:r>
              <a:rPr lang="en-US" altLang="en-US" dirty="0"/>
              <a:t>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AF67E5CB-FA61-472F-9A7D-82FE0B62E672}"/>
              </a:ext>
            </a:extLst>
          </p:cNvPr>
          <p:cNvGrpSpPr>
            <a:grpSpLocks/>
          </p:cNvGrpSpPr>
          <p:nvPr/>
        </p:nvGrpSpPr>
        <p:grpSpPr bwMode="auto">
          <a:xfrm>
            <a:off x="5738479" y="26670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7C6CA7C3-73D1-4542-B69A-7DE16977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C1792C23-FD05-4CD9-9B69-153E859AE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7BB07E50-1088-402B-8AC0-A2651260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BA1015D7-7854-452C-AA94-4B712CDC4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69F2720C-BD6F-45E7-A21D-F265CB1C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B3AADD27-8CE8-4377-90D0-0CFAACD930A3}"/>
              </a:ext>
            </a:extLst>
          </p:cNvPr>
          <p:cNvGrpSpPr>
            <a:grpSpLocks/>
          </p:cNvGrpSpPr>
          <p:nvPr/>
        </p:nvGrpSpPr>
        <p:grpSpPr bwMode="auto">
          <a:xfrm>
            <a:off x="860091" y="26670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861D5FC3-277B-40D3-AFB4-9A16B2CC2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C063BEF5-C764-43F4-98C2-CAF421A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DE36E459-F14F-4E84-B80F-31C5BD71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014B643D-DAE0-4AF6-BAA6-60547B4B0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B7CB876-4117-4248-8D58-FA518422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94BE56B6-BAC5-4DED-A183-9AFD9C6A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466" y="28940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4497387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809625" y="4497387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4648200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4337050" y="5716587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b="1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test condition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approach: </a:t>
            </a:r>
          </a:p>
          <a:p>
            <a:pPr lvl="1"/>
            <a:r>
              <a:rPr lang="en-US" altLang="en-US"/>
              <a:t>Nodes with homogeneous class distribution are preferred</a:t>
            </a:r>
          </a:p>
          <a:p>
            <a:endParaRPr lang="en-US" altLang="en-US"/>
          </a:p>
          <a:p>
            <a:r>
              <a:rPr lang="en-US" altLang="en-US"/>
              <a:t>Need a measure of node impurity:</a:t>
            </a:r>
          </a:p>
          <a:p>
            <a:pPr lvl="1"/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27844"/>
              </p:ext>
            </p:extLst>
          </p:nvPr>
        </p:nvGraphicFramePr>
        <p:xfrm>
          <a:off x="1522412" y="374967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2" y="374967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0239"/>
              </p:ext>
            </p:extLst>
          </p:nvPr>
        </p:nvGraphicFramePr>
        <p:xfrm>
          <a:off x="5180012" y="3813175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2" y="3813175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 the Best Split -General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666998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31241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1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2384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2400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590798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30479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79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31622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31638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0538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850474"/>
              </p:ext>
            </p:extLst>
          </p:nvPr>
        </p:nvGraphicFramePr>
        <p:xfrm>
          <a:off x="-268288" y="3881436"/>
          <a:ext cx="31035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8" y="3881436"/>
                        <a:ext cx="3103563" cy="1933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79919"/>
              </p:ext>
            </p:extLst>
          </p:nvPr>
        </p:nvGraphicFramePr>
        <p:xfrm>
          <a:off x="2011363" y="3894136"/>
          <a:ext cx="2713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894136"/>
                        <a:ext cx="2713037" cy="1330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005418"/>
              </p:ext>
            </p:extLst>
          </p:nvPr>
        </p:nvGraphicFramePr>
        <p:xfrm>
          <a:off x="4660900" y="3894136"/>
          <a:ext cx="3021013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894136"/>
                        <a:ext cx="3021013" cy="1970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9965"/>
              </p:ext>
            </p:extLst>
          </p:nvPr>
        </p:nvGraphicFramePr>
        <p:xfrm>
          <a:off x="6858000" y="3894136"/>
          <a:ext cx="23669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894136"/>
                        <a:ext cx="2366963" cy="1343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33842"/>
              </p:ext>
            </p:extLst>
          </p:nvPr>
        </p:nvGraphicFramePr>
        <p:xfrm>
          <a:off x="3382963" y="145732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45732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9050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8006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9102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9261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400800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3329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4"/>
                <a:stretch>
                  <a:fillRect l="-541" t="-1964" b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00000" imgH="3116520" progId="">
                  <p:embed/>
                </p:oleObj>
              </mc:Choice>
              <mc:Fallback>
                <p:oleObj r:id="rId5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4600" imgH="3453120" progId="">
                  <p:embed/>
                </p:oleObj>
              </mc:Choice>
              <mc:Fallback>
                <p:oleObj r:id="rId7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318560" imgH="2962800" progId="">
                  <p:embed/>
                </p:oleObj>
              </mc:Choice>
              <mc:Fallback>
                <p:oleObj r:id="rId9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290840" imgH="3037680" progId="">
                  <p:embed/>
                </p:oleObj>
              </mc:Choice>
              <mc:Fallback>
                <p:oleObj r:id="rId11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GINI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Attributes: Computing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340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blipFill>
                <a:blip r:embed="rId10"/>
                <a:stretch>
                  <a:fillRect l="-1508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Misclassification Error vs Gini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6283</Words>
  <Application>Microsoft Office PowerPoint</Application>
  <PresentationFormat>On-screen Show (4:3)</PresentationFormat>
  <Paragraphs>1257</Paragraphs>
  <Slides>106</Slides>
  <Notes>103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Continuous Attributes</vt:lpstr>
      <vt:lpstr>Tree Induction</vt:lpstr>
      <vt:lpstr>How to determine the Best Split</vt:lpstr>
      <vt:lpstr>How to determine the Best Split</vt:lpstr>
      <vt:lpstr>Find the Best Split -General Framework</vt:lpstr>
      <vt:lpstr>Measures of Node Impurity</vt:lpstr>
      <vt:lpstr>Measures of Node Impurity</vt:lpstr>
      <vt:lpstr>Measure of Impurity: GINI</vt:lpstr>
      <vt:lpstr>Examples for computing GINI</vt:lpstr>
      <vt:lpstr>Splitting Based on GINI</vt:lpstr>
      <vt:lpstr>Binary Attributes: Computing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 for computing Entropy</vt:lpstr>
      <vt:lpstr>Information Gain</vt:lpstr>
      <vt:lpstr>Gain Ratio</vt:lpstr>
      <vt:lpstr>Measures of Node Impurity</vt:lpstr>
      <vt:lpstr>Splitting Criteria based on Classification Error</vt:lpstr>
      <vt:lpstr>Examples for Computing Error</vt:lpstr>
      <vt:lpstr>Comparison among Splitting Criteria</vt:lpstr>
      <vt:lpstr>Misclassification Error vs Gini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Topics</vt:lpstr>
      <vt:lpstr>Class Imbalance Problem</vt:lpstr>
      <vt:lpstr>Class Imbalance Problem: Evaluation</vt:lpstr>
      <vt:lpstr>Class Imbalance Problem: Learning</vt:lpstr>
      <vt:lpstr>Class Imbalance Problem: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53</cp:revision>
  <dcterms:created xsi:type="dcterms:W3CDTF">2021-01-24T01:49:01Z</dcterms:created>
  <dcterms:modified xsi:type="dcterms:W3CDTF">2024-06-19T01:28:39Z</dcterms:modified>
</cp:coreProperties>
</file>